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332" r:id="rId4"/>
    <p:sldId id="333" r:id="rId5"/>
    <p:sldId id="334" r:id="rId6"/>
    <p:sldId id="258" r:id="rId7"/>
    <p:sldId id="336" r:id="rId8"/>
    <p:sldId id="292" r:id="rId9"/>
    <p:sldId id="294" r:id="rId10"/>
    <p:sldId id="339" r:id="rId11"/>
    <p:sldId id="337" r:id="rId12"/>
    <p:sldId id="338" r:id="rId13"/>
    <p:sldId id="330" r:id="rId14"/>
    <p:sldId id="327" r:id="rId15"/>
    <p:sldId id="287" r:id="rId16"/>
    <p:sldId id="285" r:id="rId17"/>
  </p:sldIdLst>
  <p:sldSz cx="12192000" cy="6858000"/>
  <p:notesSz cx="6797675" cy="9928225"/>
  <p:defaultTextStyle>
    <a:defPPr>
      <a:defRPr lang="ar-K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bdulmohsen AlAbdulrazzaq" initials="AA" lastIdx="1" clrIdx="0">
    <p:extLst>
      <p:ext uri="{19B8F6BF-5375-455C-9EA6-DF929625EA0E}">
        <p15:presenceInfo xmlns:p15="http://schemas.microsoft.com/office/powerpoint/2012/main" userId="Abdulmohsen AlAbdulrazzaq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9019"/>
    <a:srgbClr val="AD8100"/>
    <a:srgbClr val="495E78"/>
    <a:srgbClr val="D3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1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50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4B3E92-EF5B-4E01-BF3C-B45B8F3DAEF1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CA318E2-F818-42E7-8609-6F77130B841A}">
      <dgm:prSet phldrT="[Text]" custT="1"/>
      <dgm:spPr/>
      <dgm:t>
        <a:bodyPr/>
        <a:lstStyle/>
        <a:p>
          <a:pPr algn="ctr" rtl="1"/>
          <a:r>
            <a:rPr lang="ar-KW" sz="1800" b="1" kern="1200" dirty="0">
              <a:solidFill>
                <a:schemeClr val="tx2"/>
              </a:solidFill>
              <a:cs typeface="mohammad bold art 1" pitchFamily="2" charset="-78"/>
            </a:rPr>
            <a:t>ورشة العمل</a:t>
          </a:r>
        </a:p>
        <a:p>
          <a:pPr algn="ctr" rtl="1"/>
          <a:r>
            <a:rPr lang="ar-KW" sz="1400" b="1" kern="1200" dirty="0">
              <a:solidFill>
                <a:srgbClr val="C08E00"/>
              </a:solidFill>
              <a:latin typeface="Sakkal Majalla" panose="02000000000000000000" pitchFamily="2" charset="-78"/>
              <a:ea typeface="+mn-ea"/>
              <a:cs typeface="mohammad bold art 1" pitchFamily="2" charset="-78"/>
            </a:rPr>
            <a:t>29 مايو 2022</a:t>
          </a:r>
          <a:endParaRPr lang="en-US" sz="1400" b="1" kern="1200" dirty="0">
            <a:solidFill>
              <a:srgbClr val="C08E00"/>
            </a:solidFill>
            <a:latin typeface="Sakkal Majalla" panose="02000000000000000000" pitchFamily="2" charset="-78"/>
            <a:ea typeface="+mn-ea"/>
            <a:cs typeface="mohammad bold art 1" pitchFamily="2" charset="-78"/>
          </a:endParaRPr>
        </a:p>
      </dgm:t>
    </dgm:pt>
    <dgm:pt modelId="{60F00670-3539-4B88-80DE-6C100AC1FE7A}" type="parTrans" cxnId="{85DE2F64-9805-47F2-94B4-DD97F029A37C}">
      <dgm:prSet/>
      <dgm:spPr/>
      <dgm:t>
        <a:bodyPr/>
        <a:lstStyle/>
        <a:p>
          <a:endParaRPr lang="en-US"/>
        </a:p>
      </dgm:t>
    </dgm:pt>
    <dgm:pt modelId="{89AC5BBC-7BB1-4087-8413-57777C8ACB7F}" type="sibTrans" cxnId="{85DE2F64-9805-47F2-94B4-DD97F029A37C}">
      <dgm:prSet/>
      <dgm:spPr/>
      <dgm:t>
        <a:bodyPr/>
        <a:lstStyle/>
        <a:p>
          <a:endParaRPr lang="en-US"/>
        </a:p>
      </dgm:t>
    </dgm:pt>
    <dgm:pt modelId="{5D8E4EBA-3132-4985-8FCF-D27C41CA3E76}">
      <dgm:prSet phldrT="[Text]" custT="1"/>
      <dgm:spPr/>
      <dgm:t>
        <a:bodyPr/>
        <a:lstStyle/>
        <a:p>
          <a:pPr algn="ctr" rtl="1"/>
          <a:r>
            <a:rPr lang="ar-KW" sz="1800" b="1" kern="1200" dirty="0">
              <a:solidFill>
                <a:schemeClr val="tx2"/>
              </a:solidFill>
              <a:cs typeface="mohammad bold art 1" pitchFamily="2" charset="-78"/>
            </a:rPr>
            <a:t>التطبيق التجريبي</a:t>
          </a:r>
        </a:p>
        <a:p>
          <a:pPr algn="ctr" rtl="1"/>
          <a:r>
            <a:rPr lang="ar-KW" sz="1400" b="1" kern="1200" dirty="0">
              <a:solidFill>
                <a:srgbClr val="C08E00"/>
              </a:solidFill>
              <a:latin typeface="Sakkal Majalla" panose="02000000000000000000" pitchFamily="2" charset="-78"/>
              <a:ea typeface="+mn-ea"/>
              <a:cs typeface="mohammad bold art 1" pitchFamily="2" charset="-78"/>
            </a:rPr>
            <a:t>من 30 مايو 2022</a:t>
          </a:r>
        </a:p>
        <a:p>
          <a:pPr algn="ctr" rtl="1"/>
          <a:r>
            <a:rPr lang="ar-KW" sz="1400" b="1" kern="1200" dirty="0">
              <a:solidFill>
                <a:srgbClr val="C08E00"/>
              </a:solidFill>
              <a:latin typeface="Sakkal Majalla" panose="02000000000000000000" pitchFamily="2" charset="-78"/>
              <a:ea typeface="+mn-ea"/>
              <a:cs typeface="mohammad bold art 1" pitchFamily="2" charset="-78"/>
            </a:rPr>
            <a:t>إلى 30 يونيو 2022</a:t>
          </a:r>
          <a:endParaRPr lang="en-US" sz="1400" b="1" kern="1200" dirty="0">
            <a:solidFill>
              <a:srgbClr val="C08E00"/>
            </a:solidFill>
            <a:latin typeface="Sakkal Majalla" panose="02000000000000000000" pitchFamily="2" charset="-78"/>
            <a:ea typeface="+mn-ea"/>
            <a:cs typeface="mohammad bold art 1" pitchFamily="2" charset="-78"/>
          </a:endParaRPr>
        </a:p>
      </dgm:t>
    </dgm:pt>
    <dgm:pt modelId="{4587E2FB-F3E8-4303-BAA3-AE1A159B6590}" type="parTrans" cxnId="{CB7CA6AD-1E14-4A92-A4D3-8E1FBA002AF1}">
      <dgm:prSet/>
      <dgm:spPr/>
      <dgm:t>
        <a:bodyPr/>
        <a:lstStyle/>
        <a:p>
          <a:endParaRPr lang="en-US"/>
        </a:p>
      </dgm:t>
    </dgm:pt>
    <dgm:pt modelId="{07DB3DAF-7160-4FE2-954A-6BBCE845A3C7}" type="sibTrans" cxnId="{CB7CA6AD-1E14-4A92-A4D3-8E1FBA002AF1}">
      <dgm:prSet/>
      <dgm:spPr/>
      <dgm:t>
        <a:bodyPr/>
        <a:lstStyle/>
        <a:p>
          <a:endParaRPr lang="en-US"/>
        </a:p>
      </dgm:t>
    </dgm:pt>
    <dgm:pt modelId="{74D2E4D4-70F1-4B73-A6A0-9E94313C04DB}">
      <dgm:prSet phldrT="[Text]" custT="1"/>
      <dgm:spPr/>
      <dgm:t>
        <a:bodyPr/>
        <a:lstStyle/>
        <a:p>
          <a:pPr algn="ctr"/>
          <a:r>
            <a:rPr lang="ar-KW" sz="2400" b="1" kern="1200" dirty="0">
              <a:solidFill>
                <a:schemeClr val="tx2"/>
              </a:solidFill>
              <a:cs typeface="mohammad bold art 1" pitchFamily="2" charset="-78"/>
            </a:rPr>
            <a:t>التطبيق الفعلي</a:t>
          </a:r>
        </a:p>
        <a:p>
          <a:pPr algn="ctr"/>
          <a:r>
            <a:rPr lang="ar-KW" sz="2400" b="1" kern="1200" dirty="0">
              <a:solidFill>
                <a:srgbClr val="C08E00"/>
              </a:solidFill>
              <a:latin typeface="Sakkal Majalla" panose="02000000000000000000" pitchFamily="2" charset="-78"/>
              <a:ea typeface="+mn-ea"/>
              <a:cs typeface="mohammad bold art 1" pitchFamily="2" charset="-78"/>
            </a:rPr>
            <a:t>03 يوليو</a:t>
          </a:r>
          <a:r>
            <a:rPr lang="ar-KW" sz="2400" b="1" kern="1200" dirty="0">
              <a:solidFill>
                <a:schemeClr val="tx2"/>
              </a:solidFill>
              <a:cs typeface="mohammad bold art 1" pitchFamily="2" charset="-78"/>
            </a:rPr>
            <a:t> </a:t>
          </a:r>
          <a:r>
            <a:rPr lang="ar-KW" sz="2400" b="1" kern="1200" dirty="0">
              <a:solidFill>
                <a:srgbClr val="C08E00"/>
              </a:solidFill>
              <a:latin typeface="Sakkal Majalla" panose="02000000000000000000" pitchFamily="2" charset="-78"/>
              <a:ea typeface="+mn-ea"/>
              <a:cs typeface="mohammad bold art 1" pitchFamily="2" charset="-78"/>
            </a:rPr>
            <a:t>2022</a:t>
          </a:r>
          <a:endParaRPr lang="en-US" sz="2400" b="1" kern="1200" dirty="0">
            <a:solidFill>
              <a:srgbClr val="C08E00"/>
            </a:solidFill>
            <a:latin typeface="Sakkal Majalla" panose="02000000000000000000" pitchFamily="2" charset="-78"/>
            <a:ea typeface="+mn-ea"/>
            <a:cs typeface="mohammad bold art 1" pitchFamily="2" charset="-78"/>
          </a:endParaRPr>
        </a:p>
      </dgm:t>
    </dgm:pt>
    <dgm:pt modelId="{E8834CF0-5C33-495A-8D15-3171D4876B28}" type="parTrans" cxnId="{E5971E0B-0323-4F59-A285-FD7048F7DEF5}">
      <dgm:prSet/>
      <dgm:spPr/>
      <dgm:t>
        <a:bodyPr/>
        <a:lstStyle/>
        <a:p>
          <a:endParaRPr lang="en-US"/>
        </a:p>
      </dgm:t>
    </dgm:pt>
    <dgm:pt modelId="{C6C6F859-C037-4336-9189-CD9FF40BDBB4}" type="sibTrans" cxnId="{E5971E0B-0323-4F59-A285-FD7048F7DEF5}">
      <dgm:prSet/>
      <dgm:spPr/>
      <dgm:t>
        <a:bodyPr/>
        <a:lstStyle/>
        <a:p>
          <a:endParaRPr lang="en-US"/>
        </a:p>
      </dgm:t>
    </dgm:pt>
    <dgm:pt modelId="{20923C89-DE6E-4CBC-BB00-5A529D881785}" type="pres">
      <dgm:prSet presAssocID="{AD4B3E92-EF5B-4E01-BF3C-B45B8F3DAEF1}" presName="arrowDiagram" presStyleCnt="0">
        <dgm:presLayoutVars>
          <dgm:chMax val="5"/>
          <dgm:dir/>
          <dgm:resizeHandles val="exact"/>
        </dgm:presLayoutVars>
      </dgm:prSet>
      <dgm:spPr/>
    </dgm:pt>
    <dgm:pt modelId="{72176B10-7BAE-474F-A237-17B5EF14D629}" type="pres">
      <dgm:prSet presAssocID="{AD4B3E92-EF5B-4E01-BF3C-B45B8F3DAEF1}" presName="arrow" presStyleLbl="bgShp" presStyleIdx="0" presStyleCnt="1" custAng="0"/>
      <dgm:spPr/>
    </dgm:pt>
    <dgm:pt modelId="{85B7E9E3-2321-4FC9-89D2-1111D553AD9E}" type="pres">
      <dgm:prSet presAssocID="{AD4B3E92-EF5B-4E01-BF3C-B45B8F3DAEF1}" presName="arrowDiagram3" presStyleCnt="0"/>
      <dgm:spPr/>
    </dgm:pt>
    <dgm:pt modelId="{C2CCBA13-EEBB-4D15-8AE1-0791E1C3E293}" type="pres">
      <dgm:prSet presAssocID="{BCA318E2-F818-42E7-8609-6F77130B841A}" presName="bullet3a" presStyleLbl="node1" presStyleIdx="0" presStyleCnt="3"/>
      <dgm:spPr/>
    </dgm:pt>
    <dgm:pt modelId="{370F1754-1D5F-4B53-92B0-D58F84136043}" type="pres">
      <dgm:prSet presAssocID="{BCA318E2-F818-42E7-8609-6F77130B841A}" presName="textBox3a" presStyleLbl="revTx" presStyleIdx="0" presStyleCnt="3" custScaleY="77645" custLinFactNeighborX="-3614">
        <dgm:presLayoutVars>
          <dgm:bulletEnabled val="1"/>
        </dgm:presLayoutVars>
      </dgm:prSet>
      <dgm:spPr/>
    </dgm:pt>
    <dgm:pt modelId="{88AEEFBC-5A34-445C-94E7-5EF318CAB829}" type="pres">
      <dgm:prSet presAssocID="{5D8E4EBA-3132-4985-8FCF-D27C41CA3E76}" presName="bullet3b" presStyleLbl="node1" presStyleIdx="1" presStyleCnt="3"/>
      <dgm:spPr/>
    </dgm:pt>
    <dgm:pt modelId="{64EA42F1-8961-4690-A779-49F8E9FE3723}" type="pres">
      <dgm:prSet presAssocID="{5D8E4EBA-3132-4985-8FCF-D27C41CA3E76}" presName="textBox3b" presStyleLbl="revTx" presStyleIdx="1" presStyleCnt="3" custScaleX="114553" custScaleY="76300" custLinFactNeighborY="-1528">
        <dgm:presLayoutVars>
          <dgm:bulletEnabled val="1"/>
        </dgm:presLayoutVars>
      </dgm:prSet>
      <dgm:spPr/>
    </dgm:pt>
    <dgm:pt modelId="{F8B15587-56DA-4B49-81AF-5A9966018CAC}" type="pres">
      <dgm:prSet presAssocID="{74D2E4D4-70F1-4B73-A6A0-9E94313C04DB}" presName="bullet3c" presStyleLbl="node1" presStyleIdx="2" presStyleCnt="3"/>
      <dgm:spPr/>
    </dgm:pt>
    <dgm:pt modelId="{9439D226-47E0-4EBE-B74C-D3101C87857A}" type="pres">
      <dgm:prSet presAssocID="{74D2E4D4-70F1-4B73-A6A0-9E94313C04DB}" presName="textBox3c" presStyleLbl="revTx" presStyleIdx="2" presStyleCnt="3" custScaleX="136858" custScaleY="75554">
        <dgm:presLayoutVars>
          <dgm:bulletEnabled val="1"/>
        </dgm:presLayoutVars>
      </dgm:prSet>
      <dgm:spPr/>
    </dgm:pt>
  </dgm:ptLst>
  <dgm:cxnLst>
    <dgm:cxn modelId="{E5971E0B-0323-4F59-A285-FD7048F7DEF5}" srcId="{AD4B3E92-EF5B-4E01-BF3C-B45B8F3DAEF1}" destId="{74D2E4D4-70F1-4B73-A6A0-9E94313C04DB}" srcOrd="2" destOrd="0" parTransId="{E8834CF0-5C33-495A-8D15-3171D4876B28}" sibTransId="{C6C6F859-C037-4336-9189-CD9FF40BDBB4}"/>
    <dgm:cxn modelId="{11D04523-940A-4A80-AFC8-9C2B912F6117}" type="presOf" srcId="{AD4B3E92-EF5B-4E01-BF3C-B45B8F3DAEF1}" destId="{20923C89-DE6E-4CBC-BB00-5A529D881785}" srcOrd="0" destOrd="0" presId="urn:microsoft.com/office/officeart/2005/8/layout/arrow2"/>
    <dgm:cxn modelId="{85DE2F64-9805-47F2-94B4-DD97F029A37C}" srcId="{AD4B3E92-EF5B-4E01-BF3C-B45B8F3DAEF1}" destId="{BCA318E2-F818-42E7-8609-6F77130B841A}" srcOrd="0" destOrd="0" parTransId="{60F00670-3539-4B88-80DE-6C100AC1FE7A}" sibTransId="{89AC5BBC-7BB1-4087-8413-57777C8ACB7F}"/>
    <dgm:cxn modelId="{A9F0AA85-C223-4A7B-AFDB-565841659C28}" type="presOf" srcId="{BCA318E2-F818-42E7-8609-6F77130B841A}" destId="{370F1754-1D5F-4B53-92B0-D58F84136043}" srcOrd="0" destOrd="0" presId="urn:microsoft.com/office/officeart/2005/8/layout/arrow2"/>
    <dgm:cxn modelId="{CB7CA6AD-1E14-4A92-A4D3-8E1FBA002AF1}" srcId="{AD4B3E92-EF5B-4E01-BF3C-B45B8F3DAEF1}" destId="{5D8E4EBA-3132-4985-8FCF-D27C41CA3E76}" srcOrd="1" destOrd="0" parTransId="{4587E2FB-F3E8-4303-BAA3-AE1A159B6590}" sibTransId="{07DB3DAF-7160-4FE2-954A-6BBCE845A3C7}"/>
    <dgm:cxn modelId="{8BDE28C7-10CE-4D8E-A02C-987B97C996DD}" type="presOf" srcId="{74D2E4D4-70F1-4B73-A6A0-9E94313C04DB}" destId="{9439D226-47E0-4EBE-B74C-D3101C87857A}" srcOrd="0" destOrd="0" presId="urn:microsoft.com/office/officeart/2005/8/layout/arrow2"/>
    <dgm:cxn modelId="{1A26D2DE-5D3F-4A8D-A90A-248079BE52FD}" type="presOf" srcId="{5D8E4EBA-3132-4985-8FCF-D27C41CA3E76}" destId="{64EA42F1-8961-4690-A779-49F8E9FE3723}" srcOrd="0" destOrd="0" presId="urn:microsoft.com/office/officeart/2005/8/layout/arrow2"/>
    <dgm:cxn modelId="{3347BF0E-E8CB-4CCF-A364-A374B82D7A68}" type="presParOf" srcId="{20923C89-DE6E-4CBC-BB00-5A529D881785}" destId="{72176B10-7BAE-474F-A237-17B5EF14D629}" srcOrd="0" destOrd="0" presId="urn:microsoft.com/office/officeart/2005/8/layout/arrow2"/>
    <dgm:cxn modelId="{B8EB80A8-3A95-46D4-98EB-115019EEE73B}" type="presParOf" srcId="{20923C89-DE6E-4CBC-BB00-5A529D881785}" destId="{85B7E9E3-2321-4FC9-89D2-1111D553AD9E}" srcOrd="1" destOrd="0" presId="urn:microsoft.com/office/officeart/2005/8/layout/arrow2"/>
    <dgm:cxn modelId="{A40276AD-07B0-44C1-A89A-2E6573FB4EC8}" type="presParOf" srcId="{85B7E9E3-2321-4FC9-89D2-1111D553AD9E}" destId="{C2CCBA13-EEBB-4D15-8AE1-0791E1C3E293}" srcOrd="0" destOrd="0" presId="urn:microsoft.com/office/officeart/2005/8/layout/arrow2"/>
    <dgm:cxn modelId="{7E554E2D-27F9-42E4-88C0-C0CAA5AF6A03}" type="presParOf" srcId="{85B7E9E3-2321-4FC9-89D2-1111D553AD9E}" destId="{370F1754-1D5F-4B53-92B0-D58F84136043}" srcOrd="1" destOrd="0" presId="urn:microsoft.com/office/officeart/2005/8/layout/arrow2"/>
    <dgm:cxn modelId="{80955B0E-689F-49B6-B0F7-6337B98D98EA}" type="presParOf" srcId="{85B7E9E3-2321-4FC9-89D2-1111D553AD9E}" destId="{88AEEFBC-5A34-445C-94E7-5EF318CAB829}" srcOrd="2" destOrd="0" presId="urn:microsoft.com/office/officeart/2005/8/layout/arrow2"/>
    <dgm:cxn modelId="{A6986077-3978-4523-9225-CC3CF3C2091A}" type="presParOf" srcId="{85B7E9E3-2321-4FC9-89D2-1111D553AD9E}" destId="{64EA42F1-8961-4690-A779-49F8E9FE3723}" srcOrd="3" destOrd="0" presId="urn:microsoft.com/office/officeart/2005/8/layout/arrow2"/>
    <dgm:cxn modelId="{A80E1F16-A398-4629-9364-F9B3275FD80D}" type="presParOf" srcId="{85B7E9E3-2321-4FC9-89D2-1111D553AD9E}" destId="{F8B15587-56DA-4B49-81AF-5A9966018CAC}" srcOrd="4" destOrd="0" presId="urn:microsoft.com/office/officeart/2005/8/layout/arrow2"/>
    <dgm:cxn modelId="{E05183A6-5ADC-45FC-9401-75C51D01DCA9}" type="presParOf" srcId="{85B7E9E3-2321-4FC9-89D2-1111D553AD9E}" destId="{9439D226-47E0-4EBE-B74C-D3101C87857A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176B10-7BAE-474F-A237-17B5EF14D629}">
      <dsp:nvSpPr>
        <dsp:cNvPr id="0" name=""/>
        <dsp:cNvSpPr/>
      </dsp:nvSpPr>
      <dsp:spPr>
        <a:xfrm>
          <a:off x="110073" y="0"/>
          <a:ext cx="5875852" cy="3672408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CCBA13-EEBB-4D15-8AE1-0791E1C3E293}">
      <dsp:nvSpPr>
        <dsp:cNvPr id="0" name=""/>
        <dsp:cNvSpPr/>
      </dsp:nvSpPr>
      <dsp:spPr>
        <a:xfrm>
          <a:off x="856306" y="2534696"/>
          <a:ext cx="152772" cy="1527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0F1754-1D5F-4B53-92B0-D58F84136043}">
      <dsp:nvSpPr>
        <dsp:cNvPr id="0" name=""/>
        <dsp:cNvSpPr/>
      </dsp:nvSpPr>
      <dsp:spPr>
        <a:xfrm>
          <a:off x="883214" y="2729711"/>
          <a:ext cx="1369073" cy="8240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951" tIns="0" rIns="0" bIns="0" numCol="1" spcCol="1270" anchor="t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KW" sz="1800" b="1" kern="1200" dirty="0">
              <a:solidFill>
                <a:schemeClr val="tx2"/>
              </a:solidFill>
              <a:cs typeface="mohammad bold art 1" pitchFamily="2" charset="-78"/>
            </a:rPr>
            <a:t>ورشة العمل</a:t>
          </a:r>
        </a:p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KW" sz="1400" b="1" kern="1200" dirty="0">
              <a:solidFill>
                <a:srgbClr val="C08E00"/>
              </a:solidFill>
              <a:latin typeface="Sakkal Majalla" panose="02000000000000000000" pitchFamily="2" charset="-78"/>
              <a:ea typeface="+mn-ea"/>
              <a:cs typeface="mohammad bold art 1" pitchFamily="2" charset="-78"/>
            </a:rPr>
            <a:t>29 مايو 2022</a:t>
          </a:r>
          <a:endParaRPr lang="en-US" sz="1400" b="1" kern="1200" dirty="0">
            <a:solidFill>
              <a:srgbClr val="C08E00"/>
            </a:solidFill>
            <a:latin typeface="Sakkal Majalla" panose="02000000000000000000" pitchFamily="2" charset="-78"/>
            <a:ea typeface="+mn-ea"/>
            <a:cs typeface="mohammad bold art 1" pitchFamily="2" charset="-78"/>
          </a:endParaRPr>
        </a:p>
      </dsp:txBody>
      <dsp:txXfrm>
        <a:off x="883214" y="2729711"/>
        <a:ext cx="1369073" cy="824066"/>
      </dsp:txXfrm>
    </dsp:sp>
    <dsp:sp modelId="{88AEEFBC-5A34-445C-94E7-5EF318CAB829}">
      <dsp:nvSpPr>
        <dsp:cNvPr id="0" name=""/>
        <dsp:cNvSpPr/>
      </dsp:nvSpPr>
      <dsp:spPr>
        <a:xfrm>
          <a:off x="2204815" y="1536535"/>
          <a:ext cx="276165" cy="2761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EA42F1-8961-4690-A779-49F8E9FE3723}">
      <dsp:nvSpPr>
        <dsp:cNvPr id="0" name=""/>
        <dsp:cNvSpPr/>
      </dsp:nvSpPr>
      <dsp:spPr>
        <a:xfrm>
          <a:off x="2240284" y="1880829"/>
          <a:ext cx="1615431" cy="15243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334" tIns="0" rIns="0" bIns="0" numCol="1" spcCol="1270" anchor="t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KW" sz="1800" b="1" kern="1200" dirty="0">
              <a:solidFill>
                <a:schemeClr val="tx2"/>
              </a:solidFill>
              <a:cs typeface="mohammad bold art 1" pitchFamily="2" charset="-78"/>
            </a:rPr>
            <a:t>التطبيق التجريبي</a:t>
          </a:r>
        </a:p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KW" sz="1400" b="1" kern="1200" dirty="0">
              <a:solidFill>
                <a:srgbClr val="C08E00"/>
              </a:solidFill>
              <a:latin typeface="Sakkal Majalla" panose="02000000000000000000" pitchFamily="2" charset="-78"/>
              <a:ea typeface="+mn-ea"/>
              <a:cs typeface="mohammad bold art 1" pitchFamily="2" charset="-78"/>
            </a:rPr>
            <a:t>من 30 مايو 2022</a:t>
          </a:r>
        </a:p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KW" sz="1400" b="1" kern="1200" dirty="0">
              <a:solidFill>
                <a:srgbClr val="C08E00"/>
              </a:solidFill>
              <a:latin typeface="Sakkal Majalla" panose="02000000000000000000" pitchFamily="2" charset="-78"/>
              <a:ea typeface="+mn-ea"/>
              <a:cs typeface="mohammad bold art 1" pitchFamily="2" charset="-78"/>
            </a:rPr>
            <a:t>إلى 30 يونيو 2022</a:t>
          </a:r>
          <a:endParaRPr lang="en-US" sz="1400" b="1" kern="1200" dirty="0">
            <a:solidFill>
              <a:srgbClr val="C08E00"/>
            </a:solidFill>
            <a:latin typeface="Sakkal Majalla" panose="02000000000000000000" pitchFamily="2" charset="-78"/>
            <a:ea typeface="+mn-ea"/>
            <a:cs typeface="mohammad bold art 1" pitchFamily="2" charset="-78"/>
          </a:endParaRPr>
        </a:p>
      </dsp:txBody>
      <dsp:txXfrm>
        <a:off x="2240284" y="1880829"/>
        <a:ext cx="1615431" cy="1524313"/>
      </dsp:txXfrm>
    </dsp:sp>
    <dsp:sp modelId="{F8B15587-56DA-4B49-81AF-5A9966018CAC}">
      <dsp:nvSpPr>
        <dsp:cNvPr id="0" name=""/>
        <dsp:cNvSpPr/>
      </dsp:nvSpPr>
      <dsp:spPr>
        <a:xfrm>
          <a:off x="3826550" y="929119"/>
          <a:ext cx="381930" cy="3819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39D226-47E0-4EBE-B74C-D3101C87857A}">
      <dsp:nvSpPr>
        <dsp:cNvPr id="0" name=""/>
        <dsp:cNvSpPr/>
      </dsp:nvSpPr>
      <dsp:spPr>
        <a:xfrm>
          <a:off x="3757629" y="1432054"/>
          <a:ext cx="1929977" cy="19283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2377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KW" sz="2400" b="1" kern="1200" dirty="0">
              <a:solidFill>
                <a:schemeClr val="tx2"/>
              </a:solidFill>
              <a:cs typeface="mohammad bold art 1" pitchFamily="2" charset="-78"/>
            </a:rPr>
            <a:t>التطبيق الفعلي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KW" sz="2400" b="1" kern="1200" dirty="0">
              <a:solidFill>
                <a:srgbClr val="C08E00"/>
              </a:solidFill>
              <a:latin typeface="Sakkal Majalla" panose="02000000000000000000" pitchFamily="2" charset="-78"/>
              <a:ea typeface="+mn-ea"/>
              <a:cs typeface="mohammad bold art 1" pitchFamily="2" charset="-78"/>
            </a:rPr>
            <a:t>03 يوليو</a:t>
          </a:r>
          <a:r>
            <a:rPr lang="ar-KW" sz="2400" b="1" kern="1200" dirty="0">
              <a:solidFill>
                <a:schemeClr val="tx2"/>
              </a:solidFill>
              <a:cs typeface="mohammad bold art 1" pitchFamily="2" charset="-78"/>
            </a:rPr>
            <a:t> </a:t>
          </a:r>
          <a:r>
            <a:rPr lang="ar-KW" sz="2400" b="1" kern="1200" dirty="0">
              <a:solidFill>
                <a:srgbClr val="C08E00"/>
              </a:solidFill>
              <a:latin typeface="Sakkal Majalla" panose="02000000000000000000" pitchFamily="2" charset="-78"/>
              <a:ea typeface="+mn-ea"/>
              <a:cs typeface="mohammad bold art 1" pitchFamily="2" charset="-78"/>
            </a:rPr>
            <a:t>2022</a:t>
          </a:r>
          <a:endParaRPr lang="en-US" sz="2400" b="1" kern="1200" dirty="0">
            <a:solidFill>
              <a:srgbClr val="C08E00"/>
            </a:solidFill>
            <a:latin typeface="Sakkal Majalla" panose="02000000000000000000" pitchFamily="2" charset="-78"/>
            <a:ea typeface="+mn-ea"/>
            <a:cs typeface="mohammad bold art 1" pitchFamily="2" charset="-78"/>
          </a:endParaRPr>
        </a:p>
      </dsp:txBody>
      <dsp:txXfrm>
        <a:off x="3757629" y="1432054"/>
        <a:ext cx="1929977" cy="19283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6778BD-22E6-F747-AD07-2627F21FB412}" type="datetimeFigureOut">
              <a:rPr lang="en-US" smtClean="0"/>
              <a:t>5/22/2022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5C6C5B-01DE-924F-9529-1A8D066B2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03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KW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K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4352-4896-44F0-A209-39C488F0A516}" type="datetimeFigureOut">
              <a:rPr lang="ar-KW" smtClean="0"/>
              <a:t>21/10/1443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D6B5-4F74-419E-BB4B-29ED9B35EF7E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839879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KW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K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4352-4896-44F0-A209-39C488F0A516}" type="datetimeFigureOut">
              <a:rPr lang="ar-KW" smtClean="0"/>
              <a:t>21/10/1443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D6B5-4F74-419E-BB4B-29ED9B35EF7E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429827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KW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K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4352-4896-44F0-A209-39C488F0A516}" type="datetimeFigureOut">
              <a:rPr lang="ar-KW" smtClean="0"/>
              <a:t>21/10/1443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D6B5-4F74-419E-BB4B-29ED9B35EF7E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808616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KW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K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4352-4896-44F0-A209-39C488F0A516}" type="datetimeFigureOut">
              <a:rPr lang="ar-KW" smtClean="0"/>
              <a:t>21/10/1443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D6B5-4F74-419E-BB4B-29ED9B35EF7E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715891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K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4352-4896-44F0-A209-39C488F0A516}" type="datetimeFigureOut">
              <a:rPr lang="ar-KW" smtClean="0"/>
              <a:t>21/10/1443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D6B5-4F74-419E-BB4B-29ED9B35EF7E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926815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KW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KW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KW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4352-4896-44F0-A209-39C488F0A516}" type="datetimeFigureOut">
              <a:rPr lang="ar-KW" smtClean="0"/>
              <a:t>21/10/1443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D6B5-4F74-419E-BB4B-29ED9B35EF7E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035341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K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KW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KW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4352-4896-44F0-A209-39C488F0A516}" type="datetimeFigureOut">
              <a:rPr lang="ar-KW" smtClean="0"/>
              <a:t>21/10/1443</a:t>
            </a:fld>
            <a:endParaRPr lang="ar-K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D6B5-4F74-419E-BB4B-29ED9B35EF7E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831335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KW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4352-4896-44F0-A209-39C488F0A516}" type="datetimeFigureOut">
              <a:rPr lang="ar-KW" smtClean="0"/>
              <a:t>21/10/1443</a:t>
            </a:fld>
            <a:endParaRPr lang="ar-K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D6B5-4F74-419E-BB4B-29ED9B35EF7E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212091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4352-4896-44F0-A209-39C488F0A516}" type="datetimeFigureOut">
              <a:rPr lang="ar-KW" smtClean="0"/>
              <a:t>21/10/1443</a:t>
            </a:fld>
            <a:endParaRPr lang="ar-K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D6B5-4F74-419E-BB4B-29ED9B35EF7E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76751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KW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KW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4352-4896-44F0-A209-39C488F0A516}" type="datetimeFigureOut">
              <a:rPr lang="ar-KW" smtClean="0"/>
              <a:t>21/10/1443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D6B5-4F74-419E-BB4B-29ED9B35EF7E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158060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KW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KW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4352-4896-44F0-A209-39C488F0A516}" type="datetimeFigureOut">
              <a:rPr lang="ar-KW" smtClean="0"/>
              <a:t>21/10/1443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D6B5-4F74-419E-BB4B-29ED9B35EF7E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56146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K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K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84352-4896-44F0-A209-39C488F0A516}" type="datetimeFigureOut">
              <a:rPr lang="ar-KW" smtClean="0"/>
              <a:t>21/10/1443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7D6B5-4F74-419E-BB4B-29ED9B35EF7E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309502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K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8017" y="1521430"/>
            <a:ext cx="9144000" cy="911710"/>
          </a:xfrm>
        </p:spPr>
        <p:txBody>
          <a:bodyPr>
            <a:normAutofit/>
          </a:bodyPr>
          <a:lstStyle/>
          <a:p>
            <a:r>
              <a:rPr lang="ar-KW" sz="4000" b="1" dirty="0">
                <a:solidFill>
                  <a:srgbClr val="AD8100"/>
                </a:solidFill>
                <a:cs typeface="mohammad bold art 1" pitchFamily="2" charset="-78"/>
              </a:rPr>
              <a:t>ورشة عمل</a:t>
            </a:r>
            <a:endParaRPr lang="ar-KW" sz="4000" dirty="0">
              <a:solidFill>
                <a:srgbClr val="AD81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1601" y="2699044"/>
            <a:ext cx="9144000" cy="575809"/>
          </a:xfrm>
        </p:spPr>
        <p:txBody>
          <a:bodyPr>
            <a:normAutofit lnSpcReduction="10000"/>
          </a:bodyPr>
          <a:lstStyle/>
          <a:p>
            <a:pPr rtl="1"/>
            <a:r>
              <a:rPr lang="ar-KW" sz="3600" b="1" dirty="0">
                <a:solidFill>
                  <a:srgbClr val="1F497D"/>
                </a:solidFill>
                <a:cs typeface="mohammad bold art 1" pitchFamily="2" charset="-78"/>
              </a:rPr>
              <a:t>بوابة الهيئة الإلكترونية</a:t>
            </a:r>
          </a:p>
          <a:p>
            <a:pPr rtl="1"/>
            <a:endParaRPr lang="ar-KW" sz="3600" b="1" dirty="0">
              <a:solidFill>
                <a:srgbClr val="1F497D"/>
              </a:solidFill>
              <a:cs typeface="mohammad bold art 1" pitchFamily="2" charset="-78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Subtitle 2"/>
          <p:cNvSpPr txBox="1">
            <a:spLocks/>
          </p:cNvSpPr>
          <p:nvPr/>
        </p:nvSpPr>
        <p:spPr>
          <a:xfrm>
            <a:off x="1101448" y="3540757"/>
            <a:ext cx="9644305" cy="57580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endParaRPr lang="ar-KW" sz="3600" dirty="0">
              <a:solidFill>
                <a:schemeClr val="tx2">
                  <a:lumMod val="75000"/>
                </a:schemeClr>
              </a:solidFill>
              <a:cs typeface="mohammad bold art 1" pitchFamily="2" charset="-78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1268514" y="5297807"/>
            <a:ext cx="9644305" cy="5758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en-US" sz="1600" b="1" dirty="0">
                <a:solidFill>
                  <a:srgbClr val="1F497D"/>
                </a:solidFill>
                <a:cs typeface="mohammad bold art 1" pitchFamily="2" charset="-78"/>
              </a:rPr>
              <a:t>29</a:t>
            </a:r>
            <a:r>
              <a:rPr lang="ar-KW" sz="1600" b="1" dirty="0">
                <a:solidFill>
                  <a:srgbClr val="1F497D"/>
                </a:solidFill>
                <a:cs typeface="mohammad bold art 1" pitchFamily="2" charset="-78"/>
              </a:rPr>
              <a:t> مايو </a:t>
            </a:r>
            <a:r>
              <a:rPr lang="en-US" sz="1600" b="1" dirty="0">
                <a:solidFill>
                  <a:srgbClr val="1F497D"/>
                </a:solidFill>
                <a:cs typeface="mohammad bold art 1" pitchFamily="2" charset="-78"/>
              </a:rPr>
              <a:t>2022</a:t>
            </a:r>
            <a:endParaRPr lang="ar-KW" sz="1600" b="1" dirty="0">
              <a:solidFill>
                <a:srgbClr val="1F497D"/>
              </a:solidFill>
              <a:cs typeface="mohammad bold art 1" pitchFamily="2" charset="-78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4632432" y="3373465"/>
            <a:ext cx="2775169" cy="9772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1518667" y="3540756"/>
            <a:ext cx="9144000" cy="5758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ar-KW" sz="3300" b="1" dirty="0">
                <a:solidFill>
                  <a:schemeClr val="accent1">
                    <a:lumMod val="75000"/>
                  </a:schemeClr>
                </a:solidFill>
                <a:cs typeface="mohammad bold art 1" pitchFamily="2" charset="-78"/>
              </a:rPr>
              <a:t>"التقرير الأسبوعي لصانع السوق"</a:t>
            </a:r>
          </a:p>
          <a:p>
            <a:pPr rtl="1"/>
            <a:endParaRPr lang="ar-KW" sz="3600" b="1" dirty="0">
              <a:solidFill>
                <a:srgbClr val="1F497D"/>
              </a:solidFill>
              <a:cs typeface="mohammad bold art 1" pitchFamily="2" charset="-78"/>
            </a:endParaRP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2C21B52D-E0E4-41E8-9065-E43EF199F38B}"/>
              </a:ext>
            </a:extLst>
          </p:cNvPr>
          <p:cNvSpPr txBox="1">
            <a:spLocks/>
          </p:cNvSpPr>
          <p:nvPr/>
        </p:nvSpPr>
        <p:spPr>
          <a:xfrm>
            <a:off x="1518667" y="4168189"/>
            <a:ext cx="9144000" cy="10219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ar-KW" sz="1400" b="1" dirty="0">
                <a:solidFill>
                  <a:schemeClr val="accent1">
                    <a:lumMod val="75000"/>
                  </a:schemeClr>
                </a:solidFill>
                <a:cs typeface="mohammad bold art 1" pitchFamily="2" charset="-78"/>
              </a:rPr>
              <a:t>تقديم:</a:t>
            </a:r>
          </a:p>
          <a:p>
            <a:pPr rtl="1"/>
            <a:r>
              <a:rPr lang="ar-KW" sz="1400" b="1" dirty="0">
                <a:solidFill>
                  <a:schemeClr val="accent1">
                    <a:lumMod val="75000"/>
                  </a:schemeClr>
                </a:solidFill>
                <a:cs typeface="mohammad bold art 1" pitchFamily="2" charset="-78"/>
              </a:rPr>
              <a:t>السيد/ خالد علي السهلي: مدير دائرة التداول</a:t>
            </a:r>
          </a:p>
          <a:p>
            <a:pPr rtl="1"/>
            <a:r>
              <a:rPr lang="ar-KW" sz="1400" b="1" dirty="0">
                <a:solidFill>
                  <a:schemeClr val="accent1">
                    <a:lumMod val="75000"/>
                  </a:schemeClr>
                </a:solidFill>
                <a:cs typeface="mohammad bold art 1" pitchFamily="2" charset="-78"/>
              </a:rPr>
              <a:t>السيد/ عبدالمحسن وليد العبدالرزاق: محلل إدارة تنمية أسواق المال وإدارة المخاطر</a:t>
            </a:r>
          </a:p>
        </p:txBody>
      </p:sp>
    </p:spTree>
    <p:extLst>
      <p:ext uri="{BB962C8B-B14F-4D97-AF65-F5344CB8AC3E}">
        <p14:creationId xmlns:p14="http://schemas.microsoft.com/office/powerpoint/2010/main" val="40453671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0BE52C8-41AC-4501-BCDC-B01774204580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-10667" y="899982"/>
            <a:ext cx="12026203" cy="52890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 rtl="1">
              <a:lnSpc>
                <a:spcPct val="120000"/>
              </a:lnSpc>
            </a:pPr>
            <a:r>
              <a:rPr lang="ar-KW" sz="2000" b="1" u="sng" dirty="0">
                <a:solidFill>
                  <a:srgbClr val="C08E00"/>
                </a:solidFill>
                <a:latin typeface="Sakkal Majalla" panose="02000000000000000000" pitchFamily="2" charset="-78"/>
                <a:cs typeface="mohammad bold art 1" pitchFamily="2" charset="-78"/>
              </a:rPr>
              <a:t>التقرير الثاني – تقرير الملكية</a:t>
            </a:r>
          </a:p>
          <a:p>
            <a:pPr marL="342900" indent="-342900" algn="just" rtl="1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ar-KW" sz="20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تم وضع هذا التقرير لاستيفاء متطلبات المادة 1-41-24 من الكتاب الخامس والتي تنص على التالي:</a:t>
            </a:r>
          </a:p>
          <a:p>
            <a:pPr lvl="1" algn="just" rtl="1">
              <a:lnSpc>
                <a:spcPct val="120000"/>
              </a:lnSpc>
            </a:pPr>
            <a:r>
              <a:rPr lang="ar-KW" sz="2000" b="1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"يلتزم صانع السوق بتقديم قائمة للهيئة بنسبة ملكيته لأسهم الشركات التي يعمل كصانع سوق عليها بشكل أسبوعي والتغييرات التي طرأت على هذه النسب."</a:t>
            </a:r>
          </a:p>
          <a:p>
            <a:pPr marL="342900" indent="-342900" algn="just" rtl="1">
              <a:lnSpc>
                <a:spcPct val="130000"/>
              </a:lnSpc>
              <a:buFont typeface="Wingdings" panose="05000000000000000000" pitchFamily="2" charset="2"/>
              <a:buChar char="v"/>
            </a:pPr>
            <a:r>
              <a:rPr lang="ar-KW" sz="20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يتضمن هذا التقرير على التالي:</a:t>
            </a:r>
          </a:p>
          <a:p>
            <a:pPr marL="914400" lvl="1" indent="-457200" algn="just" rtl="1">
              <a:lnSpc>
                <a:spcPct val="100000"/>
              </a:lnSpc>
              <a:buFont typeface="+mj-lt"/>
              <a:buAutoNum type="arabicParenR"/>
            </a:pPr>
            <a:r>
              <a:rPr lang="ar-KW" sz="20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طبيعة الأسهم (مملوكة أو مقترضة)</a:t>
            </a:r>
          </a:p>
          <a:p>
            <a:pPr marL="914400" lvl="1" indent="-457200" algn="just" rtl="1">
              <a:lnSpc>
                <a:spcPct val="100000"/>
              </a:lnSpc>
              <a:buFont typeface="+mj-lt"/>
              <a:buAutoNum type="arabicParenR"/>
            </a:pPr>
            <a:r>
              <a:rPr lang="ar-KW" sz="20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فئة السيولة (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Liquidity Bucket</a:t>
            </a:r>
            <a:r>
              <a:rPr lang="ar-KW" sz="20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) حسب تصنيف البورصة</a:t>
            </a:r>
          </a:p>
          <a:p>
            <a:pPr marL="914400" lvl="1" indent="-457200" algn="just" rtl="1">
              <a:lnSpc>
                <a:spcPct val="100000"/>
              </a:lnSpc>
              <a:buFont typeface="+mj-lt"/>
              <a:buAutoNum type="arabicParenR"/>
            </a:pPr>
            <a:r>
              <a:rPr lang="ar-KW" sz="20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عدد الأسهم المملوكة (أو المقترضة) لصانع السوق</a:t>
            </a:r>
          </a:p>
          <a:p>
            <a:pPr marL="914400" lvl="1" indent="-457200" algn="just" rtl="1">
              <a:lnSpc>
                <a:spcPct val="100000"/>
              </a:lnSpc>
              <a:buFont typeface="+mj-lt"/>
              <a:buAutoNum type="arabicParenR"/>
            </a:pPr>
            <a:r>
              <a:rPr lang="ar-KW" sz="20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ملكية صانع السوق كنسبة من إجمالي الأسهم المصدرة</a:t>
            </a:r>
          </a:p>
          <a:p>
            <a:pPr marL="914400" lvl="1" indent="-457200" algn="just" rtl="1">
              <a:lnSpc>
                <a:spcPct val="100000"/>
              </a:lnSpc>
              <a:buFont typeface="+mj-lt"/>
              <a:buAutoNum type="arabicParenR"/>
            </a:pPr>
            <a:r>
              <a:rPr lang="ar-KW" sz="20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النسبة المئوية للتغيير في الملكية</a:t>
            </a:r>
          </a:p>
          <a:p>
            <a:pPr marL="342900" lvl="1" indent="-342900" algn="just" rtl="1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ar-KW" sz="20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يجب على الشركة مراعاة تعبئة كافة البنود بالصيغة المحددة عند إدخال البيانات</a:t>
            </a:r>
          </a:p>
          <a:p>
            <a:pPr marL="342900" lvl="1" indent="-342900" algn="just" rtl="1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ar-KW" sz="20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كما يتيح النظام خاصية إدخال البيانات مباشرة في الجدول في صفحة التقرير أو تنزيل وتعبئة نموذج (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MS Excel</a:t>
            </a:r>
            <a:r>
              <a:rPr lang="ar-KW" sz="20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) ومن ثم رفعه في النظام.</a:t>
            </a:r>
          </a:p>
        </p:txBody>
      </p:sp>
    </p:spTree>
    <p:extLst>
      <p:ext uri="{BB962C8B-B14F-4D97-AF65-F5344CB8AC3E}">
        <p14:creationId xmlns:p14="http://schemas.microsoft.com/office/powerpoint/2010/main" val="39408375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86A1643-F547-483D-B80B-FAB2EF6BCC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22410"/>
            <a:ext cx="11546672" cy="5153442"/>
          </a:xfrm>
          <a:prstGeom prst="rect">
            <a:avLst/>
          </a:prstGeom>
        </p:spPr>
      </p:pic>
      <p:cxnSp>
        <p:nvCxnSpPr>
          <p:cNvPr id="19" name="Straight Connector 1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4480378" y="120289"/>
            <a:ext cx="35894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KW" sz="2800" b="1" dirty="0">
                <a:solidFill>
                  <a:schemeClr val="tx2"/>
                </a:solidFill>
                <a:latin typeface="Sakkal Majalla" pitchFamily="2" charset="-78"/>
                <a:cs typeface="mohammad bold art 1" pitchFamily="2" charset="-78"/>
              </a:rPr>
              <a:t>الخطوات – تقرير التداول </a:t>
            </a:r>
            <a:endParaRPr lang="en-US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AB4436-0E59-4075-9697-E814179DFC28}"/>
              </a:ext>
            </a:extLst>
          </p:cNvPr>
          <p:cNvSpPr txBox="1"/>
          <p:nvPr/>
        </p:nvSpPr>
        <p:spPr>
          <a:xfrm>
            <a:off x="2502569" y="922410"/>
            <a:ext cx="7186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KW" i="1" dirty="0">
                <a:solidFill>
                  <a:srgbClr val="FF0000"/>
                </a:solidFill>
                <a:cs typeface="mohammad bold art 1" pitchFamily="2" charset="-78"/>
              </a:rPr>
              <a:t>الخطوة 1 – التأكد من تعبئة البيانات الواردة في "المجموعة الأساسية"</a:t>
            </a:r>
            <a:endParaRPr lang="en-GB" i="1" dirty="0">
              <a:solidFill>
                <a:srgbClr val="FF0000"/>
              </a:solidFill>
              <a:cs typeface="mohammad bold art 1" pitchFamily="2" charset="-78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4387496-48CF-45C4-95AF-3695260F4DCF}"/>
              </a:ext>
            </a:extLst>
          </p:cNvPr>
          <p:cNvSpPr txBox="1"/>
          <p:nvPr/>
        </p:nvSpPr>
        <p:spPr>
          <a:xfrm>
            <a:off x="-45439" y="1812747"/>
            <a:ext cx="6136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KW" i="1" dirty="0">
                <a:solidFill>
                  <a:srgbClr val="FF0000"/>
                </a:solidFill>
                <a:cs typeface="mohammad bold art 1" pitchFamily="2" charset="-78"/>
              </a:rPr>
              <a:t>الخطوة 2 – تحميل نموذج التداول (بصيغة </a:t>
            </a:r>
            <a:r>
              <a:rPr lang="en-US" i="1" dirty="0">
                <a:solidFill>
                  <a:srgbClr val="FF0000"/>
                </a:solidFill>
                <a:cs typeface="mohammad bold art 1" pitchFamily="2" charset="-78"/>
              </a:rPr>
              <a:t> MS Excel</a:t>
            </a:r>
            <a:r>
              <a:rPr lang="ar-KW" i="1" dirty="0">
                <a:solidFill>
                  <a:srgbClr val="FF0000"/>
                </a:solidFill>
                <a:cs typeface="mohammad bold art 1" pitchFamily="2" charset="-78"/>
              </a:rPr>
              <a:t>) ومن ثم رفعه في النظام أو </a:t>
            </a:r>
            <a:r>
              <a:rPr lang="ar-KW" i="1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تعبئة البيانات مباشرة في الجدول الوارد أدناه</a:t>
            </a:r>
            <a:endParaRPr lang="en-GB" i="1" dirty="0">
              <a:solidFill>
                <a:srgbClr val="FF0000"/>
              </a:solidFill>
              <a:cs typeface="mohammad bold art 1" pitchFamily="2" charset="-78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8FBC56B-D444-4EE6-8276-01082C470097}"/>
              </a:ext>
            </a:extLst>
          </p:cNvPr>
          <p:cNvSpPr/>
          <p:nvPr/>
        </p:nvSpPr>
        <p:spPr>
          <a:xfrm>
            <a:off x="9224210" y="1812746"/>
            <a:ext cx="2376000" cy="10440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3298E4E-8B4B-471A-AD30-4F4BB0DB9EBA}"/>
              </a:ext>
            </a:extLst>
          </p:cNvPr>
          <p:cNvCxnSpPr/>
          <p:nvPr/>
        </p:nvCxnSpPr>
        <p:spPr>
          <a:xfrm>
            <a:off x="6376737" y="2210415"/>
            <a:ext cx="2847473" cy="0"/>
          </a:xfrm>
          <a:prstGeom prst="straightConnector1">
            <a:avLst/>
          </a:pr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C2492DE-C2CC-4F1D-85A9-D04FEFCB09BD}"/>
              </a:ext>
            </a:extLst>
          </p:cNvPr>
          <p:cNvCxnSpPr>
            <a:cxnSpLocks/>
          </p:cNvCxnSpPr>
          <p:nvPr/>
        </p:nvCxnSpPr>
        <p:spPr>
          <a:xfrm>
            <a:off x="3120191" y="2459078"/>
            <a:ext cx="0" cy="1057528"/>
          </a:xfrm>
          <a:prstGeom prst="straightConnector1">
            <a:avLst/>
          </a:prstGeom>
          <a:ln w="28575">
            <a:solidFill>
              <a:schemeClr val="accent1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3647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20EF7024-3D50-400F-BC6F-F212B8BC738E}"/>
              </a:ext>
            </a:extLst>
          </p:cNvPr>
          <p:cNvGrpSpPr/>
          <p:nvPr/>
        </p:nvGrpSpPr>
        <p:grpSpPr>
          <a:xfrm>
            <a:off x="544440" y="998133"/>
            <a:ext cx="11192013" cy="4516827"/>
            <a:chOff x="544440" y="998133"/>
            <a:chExt cx="11192013" cy="4516827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13281DD5-7C8E-4774-A715-6021C998618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44440" y="998133"/>
              <a:ext cx="11192013" cy="4516827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151A8970-0D2C-42D4-9A92-7258493F4F3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691640" y="4488508"/>
              <a:ext cx="533400" cy="171450"/>
            </a:xfrm>
            <a:prstGeom prst="rect">
              <a:avLst/>
            </a:prstGeom>
          </p:spPr>
        </p:pic>
      </p:grpSp>
      <p:cxnSp>
        <p:nvCxnSpPr>
          <p:cNvPr id="19" name="Straight Connector 1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4211073" y="120289"/>
            <a:ext cx="38587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KW" sz="2800" b="1" dirty="0">
                <a:solidFill>
                  <a:schemeClr val="tx2"/>
                </a:solidFill>
                <a:latin typeface="Sakkal Majalla" pitchFamily="2" charset="-78"/>
                <a:cs typeface="mohammad bold art 1" pitchFamily="2" charset="-78"/>
              </a:rPr>
              <a:t>الخطوات – تقرير الملكية </a:t>
            </a:r>
            <a:endParaRPr lang="en-US" sz="2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4387496-48CF-45C4-95AF-3695260F4DCF}"/>
              </a:ext>
            </a:extLst>
          </p:cNvPr>
          <p:cNvSpPr txBox="1"/>
          <p:nvPr/>
        </p:nvSpPr>
        <p:spPr>
          <a:xfrm>
            <a:off x="244661" y="1589812"/>
            <a:ext cx="6136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KW" i="1" dirty="0">
                <a:solidFill>
                  <a:srgbClr val="FF0000"/>
                </a:solidFill>
                <a:cs typeface="mohammad bold art 1" pitchFamily="2" charset="-78"/>
              </a:rPr>
              <a:t>الخطوة 3 – تحميل نموذج الملكية (بصيغة </a:t>
            </a:r>
            <a:r>
              <a:rPr lang="en-US" i="1" dirty="0">
                <a:solidFill>
                  <a:srgbClr val="FF0000"/>
                </a:solidFill>
                <a:cs typeface="mohammad bold art 1" pitchFamily="2" charset="-78"/>
              </a:rPr>
              <a:t> MS Excel</a:t>
            </a:r>
            <a:r>
              <a:rPr lang="ar-KW" i="1" dirty="0">
                <a:solidFill>
                  <a:srgbClr val="FF0000"/>
                </a:solidFill>
                <a:cs typeface="mohammad bold art 1" pitchFamily="2" charset="-78"/>
              </a:rPr>
              <a:t>) ومن ثم رفعه في النظام أو </a:t>
            </a:r>
            <a:r>
              <a:rPr lang="ar-KW" i="1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تعبئة البيانات مباشرة في الجدول الوارد أدناه</a:t>
            </a:r>
            <a:endParaRPr lang="en-GB" i="1" dirty="0">
              <a:solidFill>
                <a:srgbClr val="FF0000"/>
              </a:solidFill>
              <a:cs typeface="mohammad bold art 1" pitchFamily="2" charset="-78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8FBC56B-D444-4EE6-8276-01082C470097}"/>
              </a:ext>
            </a:extLst>
          </p:cNvPr>
          <p:cNvSpPr/>
          <p:nvPr/>
        </p:nvSpPr>
        <p:spPr>
          <a:xfrm>
            <a:off x="9591411" y="1447783"/>
            <a:ext cx="2376000" cy="10440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3298E4E-8B4B-471A-AD30-4F4BB0DB9EBA}"/>
              </a:ext>
            </a:extLst>
          </p:cNvPr>
          <p:cNvCxnSpPr/>
          <p:nvPr/>
        </p:nvCxnSpPr>
        <p:spPr>
          <a:xfrm>
            <a:off x="6646085" y="1812747"/>
            <a:ext cx="2847473" cy="0"/>
          </a:xfrm>
          <a:prstGeom prst="straightConnector1">
            <a:avLst/>
          </a:pr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C2492DE-C2CC-4F1D-85A9-D04FEFCB09BD}"/>
              </a:ext>
            </a:extLst>
          </p:cNvPr>
          <p:cNvCxnSpPr>
            <a:cxnSpLocks/>
          </p:cNvCxnSpPr>
          <p:nvPr/>
        </p:nvCxnSpPr>
        <p:spPr>
          <a:xfrm>
            <a:off x="4981076" y="2236143"/>
            <a:ext cx="0" cy="797469"/>
          </a:xfrm>
          <a:prstGeom prst="straightConnector1">
            <a:avLst/>
          </a:prstGeom>
          <a:ln w="28575">
            <a:solidFill>
              <a:schemeClr val="accent1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58675BED-BFDD-481B-95D2-880F2BD805AF}"/>
              </a:ext>
            </a:extLst>
          </p:cNvPr>
          <p:cNvSpPr txBox="1"/>
          <p:nvPr/>
        </p:nvSpPr>
        <p:spPr>
          <a:xfrm>
            <a:off x="-336873" y="5675201"/>
            <a:ext cx="12304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KW" i="1" dirty="0">
                <a:solidFill>
                  <a:srgbClr val="FF0000"/>
                </a:solidFill>
                <a:cs typeface="mohammad bold art 1" pitchFamily="2" charset="-78"/>
              </a:rPr>
              <a:t>الخطوة 4 – بعد الانتهاء من تعبئة تقرير التداول وتقرير الملكية يرجى الضغط على "التالي" في أسفل الصفحة للتأكد من الطلب وإرساله.</a:t>
            </a:r>
            <a:endParaRPr lang="en-GB" i="1" dirty="0">
              <a:solidFill>
                <a:srgbClr val="FF0000"/>
              </a:solidFill>
              <a:cs typeface="mohammad bold art 1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954021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2019" y="2121603"/>
            <a:ext cx="6455482" cy="492373"/>
          </a:xfrm>
        </p:spPr>
        <p:txBody>
          <a:bodyPr>
            <a:noAutofit/>
          </a:bodyPr>
          <a:lstStyle/>
          <a:p>
            <a:pPr lvl="0" algn="r" rtl="1" fontAlgn="base">
              <a:spcAft>
                <a:spcPts val="600"/>
              </a:spcAft>
            </a:pPr>
            <a:r>
              <a:rPr lang="ar-KW" sz="4000" b="1" dirty="0">
                <a:solidFill>
                  <a:srgbClr val="AD8100"/>
                </a:solidFill>
                <a:latin typeface="Calibri" pitchFamily="34" charset="0"/>
                <a:cs typeface="mohammad bold art 1" pitchFamily="2" charset="-78"/>
              </a:rPr>
              <a:t>رابعاً : 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524000" y="3083690"/>
            <a:ext cx="9144000" cy="944331"/>
          </a:xfrm>
        </p:spPr>
        <p:txBody>
          <a:bodyPr>
            <a:normAutofit/>
          </a:bodyPr>
          <a:lstStyle/>
          <a:p>
            <a:pPr lvl="0" rtl="1" fontAlgn="base">
              <a:spcBef>
                <a:spcPct val="0"/>
              </a:spcBef>
              <a:spcAft>
                <a:spcPts val="600"/>
              </a:spcAft>
            </a:pPr>
            <a:r>
              <a:rPr lang="ar-KW" sz="4000" b="1" dirty="0">
                <a:solidFill>
                  <a:srgbClr val="44546A"/>
                </a:solidFill>
                <a:cs typeface="mohammad bold art 1" pitchFamily="2" charset="-78"/>
              </a:rPr>
              <a:t>الجدول الزمني للتطبيق</a:t>
            </a:r>
            <a:endParaRPr lang="ar-KW" sz="4000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3128196" y="3893860"/>
            <a:ext cx="6100883" cy="29277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2858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3" name="Content Placeholder 2"/>
          <p:cNvSpPr txBox="1">
            <a:spLocks/>
          </p:cNvSpPr>
          <p:nvPr/>
        </p:nvSpPr>
        <p:spPr>
          <a:xfrm>
            <a:off x="698269" y="1319299"/>
            <a:ext cx="4431030" cy="34523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 fontAlgn="base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</a:pPr>
            <a:r>
              <a:rPr lang="ar-KW" b="1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مراحل انطلاق العمل</a:t>
            </a:r>
          </a:p>
          <a:p>
            <a:pPr rtl="1" fontAlgn="base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</a:pPr>
            <a:r>
              <a:rPr lang="ar-KW" b="1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في النظام الآلي الخاص بالتقرير الأسبوعي لصانع السوق</a:t>
            </a:r>
            <a:endParaRPr lang="ar-KW" dirty="0">
              <a:solidFill>
                <a:schemeClr val="accent1">
                  <a:lumMod val="50000"/>
                </a:schemeClr>
              </a:solidFill>
              <a:latin typeface="Calibri" pitchFamily="34" charset="0"/>
              <a:cs typeface="mohammad bold art 1" pitchFamily="2" charset="-78"/>
            </a:endParaRPr>
          </a:p>
          <a:p>
            <a:pPr algn="just" rtl="1" fontAlgn="base">
              <a:spcBef>
                <a:spcPct val="0"/>
              </a:spcBef>
              <a:spcAft>
                <a:spcPts val="600"/>
              </a:spcAft>
            </a:pP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mohammad bold art 1" pitchFamily="2" charset="-78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431332773"/>
              </p:ext>
            </p:extLst>
          </p:nvPr>
        </p:nvGraphicFramePr>
        <p:xfrm>
          <a:off x="4014703" y="984345"/>
          <a:ext cx="6096000" cy="3672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2DA9BE1F-412A-41A7-9990-8AC06DF1B426}"/>
              </a:ext>
            </a:extLst>
          </p:cNvPr>
          <p:cNvSpPr txBox="1"/>
          <p:nvPr/>
        </p:nvSpPr>
        <p:spPr>
          <a:xfrm>
            <a:off x="6442745" y="4272032"/>
            <a:ext cx="14596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KW" sz="11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التزام صانع السوق بتقديم التقرير من خلال النظام ومن خلال الآلية المعمول بها حالياً</a:t>
            </a:r>
            <a:endParaRPr lang="en-GB" sz="1100" dirty="0">
              <a:solidFill>
                <a:schemeClr val="accent1">
                  <a:lumMod val="50000"/>
                </a:schemeClr>
              </a:solidFill>
              <a:cs typeface="mohammad bold art 1" pitchFamily="2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943DD3-77A5-4245-B5D1-89EDAD1FE265}"/>
              </a:ext>
            </a:extLst>
          </p:cNvPr>
          <p:cNvSpPr txBox="1"/>
          <p:nvPr/>
        </p:nvSpPr>
        <p:spPr>
          <a:xfrm>
            <a:off x="8088385" y="3813972"/>
            <a:ext cx="145968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KW" sz="11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التزام صانع السوق بتقديم التقرير من خلال النظام فقط</a:t>
            </a:r>
            <a:endParaRPr lang="en-GB" sz="1100" dirty="0">
              <a:solidFill>
                <a:schemeClr val="accent1">
                  <a:lumMod val="50000"/>
                </a:schemeClr>
              </a:solidFill>
              <a:cs typeface="mohammad bold art 1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37231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524000" y="3083690"/>
            <a:ext cx="9144000" cy="944331"/>
          </a:xfrm>
        </p:spPr>
        <p:txBody>
          <a:bodyPr>
            <a:normAutofit/>
          </a:bodyPr>
          <a:lstStyle/>
          <a:p>
            <a:pPr lvl="0" rtl="1" fontAlgn="base">
              <a:spcBef>
                <a:spcPct val="0"/>
              </a:spcBef>
              <a:spcAft>
                <a:spcPts val="600"/>
              </a:spcAft>
            </a:pPr>
            <a:r>
              <a:rPr lang="ar-KW" sz="5400" b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</a:rPr>
              <a:t>«</a:t>
            </a:r>
            <a:r>
              <a:rPr lang="ar-KW" sz="5400" b="1" dirty="0">
                <a:solidFill>
                  <a:srgbClr val="AE852D"/>
                </a:solidFill>
                <a:latin typeface="Calibri" pitchFamily="34" charset="0"/>
                <a:cs typeface="mohammad bold art 1" pitchFamily="2" charset="-78"/>
              </a:rPr>
              <a:t>الأسئلة </a:t>
            </a:r>
            <a:r>
              <a:rPr lang="ar-KW" sz="5400" b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</a:rPr>
              <a:t>»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4703081" y="3916769"/>
            <a:ext cx="2775169" cy="9772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14519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524000" y="3083690"/>
            <a:ext cx="9144000" cy="944331"/>
          </a:xfrm>
        </p:spPr>
        <p:txBody>
          <a:bodyPr>
            <a:normAutofit/>
          </a:bodyPr>
          <a:lstStyle/>
          <a:p>
            <a:pPr lvl="0" rtl="1" fontAlgn="base">
              <a:spcBef>
                <a:spcPct val="0"/>
              </a:spcBef>
              <a:spcAft>
                <a:spcPts val="600"/>
              </a:spcAft>
            </a:pPr>
            <a:r>
              <a:rPr lang="ar-KW" sz="5400" b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</a:rPr>
              <a:t>«</a:t>
            </a:r>
            <a:r>
              <a:rPr lang="ar-KW" sz="5400" b="1" dirty="0">
                <a:solidFill>
                  <a:srgbClr val="AD8100"/>
                </a:solidFill>
                <a:latin typeface="Calibri" pitchFamily="34" charset="0"/>
                <a:cs typeface="mohammad bold art 1" pitchFamily="2" charset="-78"/>
              </a:rPr>
              <a:t> شكراً </a:t>
            </a:r>
            <a:r>
              <a:rPr lang="ar-KW" sz="5400" b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</a:rPr>
              <a:t>»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4703081" y="3916769"/>
            <a:ext cx="2775169" cy="9772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3073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3831" y="190745"/>
            <a:ext cx="9144000" cy="492373"/>
          </a:xfrm>
        </p:spPr>
        <p:txBody>
          <a:bodyPr>
            <a:noAutofit/>
          </a:bodyPr>
          <a:lstStyle/>
          <a:p>
            <a:pPr algn="r"/>
            <a:r>
              <a:rPr lang="ar-KW" sz="3200" b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+mn-ea"/>
                <a:cs typeface="mohammad bold art 1" pitchFamily="2" charset="-78"/>
              </a:rPr>
              <a:t>الأجندة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0666" y="807086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Content Placeholder 2"/>
          <p:cNvSpPr txBox="1">
            <a:spLocks/>
          </p:cNvSpPr>
          <p:nvPr/>
        </p:nvSpPr>
        <p:spPr>
          <a:xfrm>
            <a:off x="1509204" y="1007227"/>
            <a:ext cx="10250535" cy="45681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 fontAlgn="base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ar-KW" sz="500" b="1" dirty="0">
              <a:solidFill>
                <a:srgbClr val="AE852D"/>
              </a:solidFill>
              <a:latin typeface="Calibri" pitchFamily="34" charset="0"/>
              <a:cs typeface="mohammad bold art 1" pitchFamily="2" charset="-78"/>
            </a:endParaRPr>
          </a:p>
          <a:p>
            <a:pPr marL="514350" indent="-514350" algn="r" rtl="1" fontAlgn="base"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ar-KW" sz="2800" b="1" dirty="0">
                <a:solidFill>
                  <a:srgbClr val="AE852D"/>
                </a:solidFill>
                <a:latin typeface="Calibri" pitchFamily="34" charset="0"/>
                <a:cs typeface="mohammad bold art 1" pitchFamily="2" charset="-78"/>
              </a:rPr>
              <a:t>آلية إضافة الصلاحيات </a:t>
            </a:r>
            <a:endParaRPr lang="en-US" sz="2800" b="1" dirty="0">
              <a:solidFill>
                <a:srgbClr val="AE852D"/>
              </a:solidFill>
              <a:latin typeface="Calibri" pitchFamily="34" charset="0"/>
              <a:cs typeface="mohammad bold art 1" pitchFamily="2" charset="-78"/>
            </a:endParaRPr>
          </a:p>
          <a:p>
            <a:pPr marL="514350" indent="-514350" algn="r" rtl="1" fontAlgn="base"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ar-KW" sz="2800" b="1" dirty="0">
                <a:solidFill>
                  <a:srgbClr val="AE852D"/>
                </a:solidFill>
                <a:latin typeface="Calibri" pitchFamily="34" charset="0"/>
                <a:cs typeface="mohammad bold art 1" pitchFamily="2" charset="-78"/>
              </a:rPr>
              <a:t>نبذة عن النظام الآلي للتقرير الأسبوعي لصانع السوق و أهدافه</a:t>
            </a:r>
          </a:p>
          <a:p>
            <a:pPr marL="514350" indent="-514350" algn="r" rtl="1" fontAlgn="base"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ar-KW" sz="2800" b="1" dirty="0">
                <a:solidFill>
                  <a:srgbClr val="AE852D"/>
                </a:solidFill>
                <a:latin typeface="Calibri" pitchFamily="34" charset="0"/>
                <a:cs typeface="mohammad bold art 1" pitchFamily="2" charset="-78"/>
              </a:rPr>
              <a:t>مكونات التقرير الأسبوعي لصانع السوق</a:t>
            </a:r>
          </a:p>
          <a:p>
            <a:pPr marL="914400" lvl="1" indent="-514350" algn="r" rtl="1" fontAlgn="base"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ar-KW" sz="24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</a:rPr>
              <a:t>تقرير التداول</a:t>
            </a:r>
            <a:endParaRPr lang="en-US" sz="2400" dirty="0">
              <a:solidFill>
                <a:schemeClr val="accent1">
                  <a:lumMod val="50000"/>
                </a:schemeClr>
              </a:solidFill>
              <a:latin typeface="Calibri" pitchFamily="34" charset="0"/>
              <a:cs typeface="mohammad bold art 1" pitchFamily="2" charset="-78"/>
            </a:endParaRPr>
          </a:p>
          <a:p>
            <a:pPr marL="914400" lvl="1" indent="-514350" algn="r" rtl="1" fontAlgn="base"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ar-KW" sz="24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</a:rPr>
              <a:t>تقرير الملكية</a:t>
            </a:r>
          </a:p>
          <a:p>
            <a:pPr marL="514350" indent="-514350" algn="r" rtl="1" fontAlgn="base"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ar-KW" sz="2800" b="1" dirty="0">
                <a:solidFill>
                  <a:srgbClr val="AE852D"/>
                </a:solidFill>
                <a:latin typeface="Calibri" pitchFamily="34" charset="0"/>
                <a:cs typeface="mohammad bold art 1" pitchFamily="2" charset="-78"/>
              </a:rPr>
              <a:t>الجدول الزمني للتطبيق</a:t>
            </a:r>
          </a:p>
        </p:txBody>
      </p:sp>
    </p:spTree>
    <p:extLst>
      <p:ext uri="{BB962C8B-B14F-4D97-AF65-F5344CB8AC3E}">
        <p14:creationId xmlns:p14="http://schemas.microsoft.com/office/powerpoint/2010/main" val="1574529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2019" y="2121603"/>
            <a:ext cx="6455482" cy="492373"/>
          </a:xfrm>
        </p:spPr>
        <p:txBody>
          <a:bodyPr>
            <a:noAutofit/>
          </a:bodyPr>
          <a:lstStyle/>
          <a:p>
            <a:pPr lvl="0" algn="r" rtl="1" fontAlgn="base">
              <a:spcAft>
                <a:spcPts val="600"/>
              </a:spcAft>
            </a:pPr>
            <a:r>
              <a:rPr lang="ar-KW" sz="4000" b="1" dirty="0">
                <a:solidFill>
                  <a:srgbClr val="AD8100"/>
                </a:solidFill>
                <a:latin typeface="Calibri" pitchFamily="34" charset="0"/>
                <a:cs typeface="mohammad bold art 1" pitchFamily="2" charset="-78"/>
              </a:rPr>
              <a:t>أولاً: 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524000" y="3083690"/>
            <a:ext cx="9144000" cy="944331"/>
          </a:xfrm>
        </p:spPr>
        <p:txBody>
          <a:bodyPr>
            <a:normAutofit/>
          </a:bodyPr>
          <a:lstStyle/>
          <a:p>
            <a:pPr rtl="1" fontAlgn="base">
              <a:spcBef>
                <a:spcPct val="0"/>
              </a:spcBef>
              <a:spcAft>
                <a:spcPts val="600"/>
              </a:spcAft>
            </a:pPr>
            <a:r>
              <a:rPr lang="ar-KW" sz="3700" b="1" dirty="0">
                <a:solidFill>
                  <a:srgbClr val="44546A"/>
                </a:solidFill>
                <a:cs typeface="mohammad bold art 1" pitchFamily="2" charset="-78"/>
              </a:rPr>
              <a:t>آلية إضافة الصلاحيات </a:t>
            </a:r>
            <a:endParaRPr lang="en-US" sz="3700" b="1" dirty="0">
              <a:solidFill>
                <a:srgbClr val="44546A"/>
              </a:solidFill>
              <a:cs typeface="mohammad bold art 1" pitchFamily="2" charset="-78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3128196" y="3893860"/>
            <a:ext cx="6100883" cy="29277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3120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0BE52C8-41AC-4501-BCDC-B01774204580}"/>
              </a:ext>
            </a:extLst>
          </p:cNvPr>
          <p:cNvSpPr txBox="1">
            <a:spLocks/>
          </p:cNvSpPr>
          <p:nvPr/>
        </p:nvSpPr>
        <p:spPr>
          <a:xfrm>
            <a:off x="1724695" y="1111079"/>
            <a:ext cx="8807530" cy="46451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 rtl="1">
              <a:buFont typeface="Wingdings" panose="05000000000000000000" pitchFamily="2" charset="2"/>
              <a:buChar char="v"/>
            </a:pPr>
            <a:r>
              <a:rPr lang="en-US" sz="22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 </a:t>
            </a:r>
            <a:r>
              <a:rPr lang="ar-KW" sz="22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يتوجب على المستخدم العام (الأساسي)  إعطاء الصلاحية للمستخدمين لكل خدمة على حسب الخطوات التالية: </a:t>
            </a:r>
            <a:endParaRPr lang="en-US" sz="2200" dirty="0">
              <a:solidFill>
                <a:schemeClr val="accent1">
                  <a:lumMod val="50000"/>
                </a:schemeClr>
              </a:solidFill>
              <a:cs typeface="mohammad bold art 1" pitchFamily="2" charset="-78"/>
            </a:endParaRPr>
          </a:p>
          <a:p>
            <a:pPr lvl="0" algn="just" rtl="1"/>
            <a:endParaRPr lang="ar-KW" sz="2200" dirty="0">
              <a:solidFill>
                <a:schemeClr val="accent1">
                  <a:lumMod val="50000"/>
                </a:schemeClr>
              </a:solidFill>
              <a:cs typeface="mohammad bold art 1" pitchFamily="2" charset="-78"/>
            </a:endParaRPr>
          </a:p>
          <a:p>
            <a:pPr marL="457200" lvl="0" indent="-457200" algn="just" rtl="1">
              <a:buFont typeface="+mj-lt"/>
              <a:buAutoNum type="arabicPeriod"/>
            </a:pPr>
            <a:r>
              <a:rPr lang="ar-KW" sz="22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دخول المستخدم إلى إدارة المستخدمين </a:t>
            </a:r>
          </a:p>
          <a:p>
            <a:pPr marL="457200" indent="-457200" algn="just" rtl="1">
              <a:buFont typeface="+mj-lt"/>
              <a:buAutoNum type="arabicPeriod"/>
            </a:pPr>
            <a:r>
              <a:rPr lang="ar-KW" sz="22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إدارة صلاحيات المستخدمين</a:t>
            </a:r>
            <a:endParaRPr lang="en-US" sz="2200" dirty="0">
              <a:solidFill>
                <a:schemeClr val="accent1">
                  <a:lumMod val="50000"/>
                </a:schemeClr>
              </a:solidFill>
              <a:cs typeface="mohammad bold art 1" pitchFamily="2" charset="-78"/>
            </a:endParaRPr>
          </a:p>
          <a:p>
            <a:pPr marL="457200" lvl="0" indent="-457200" algn="just" rtl="1">
              <a:buFont typeface="+mj-lt"/>
              <a:buAutoNum type="arabicPeriod"/>
            </a:pPr>
            <a:r>
              <a:rPr lang="ar-KW" sz="22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الضغط على تحرير</a:t>
            </a:r>
          </a:p>
          <a:p>
            <a:pPr marL="457200" indent="-457200" algn="just" rtl="1">
              <a:buFont typeface="+mj-lt"/>
              <a:buAutoNum type="arabicPeriod"/>
            </a:pPr>
            <a:r>
              <a:rPr lang="ar-KW" sz="22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ستظهر قائمة بالنماذج المطلوبة يجب اختيار الصلاحية لكل نموذج "مشاهدة- حفظ-إرسال "</a:t>
            </a:r>
            <a:endParaRPr lang="en-US" sz="2200" dirty="0">
              <a:solidFill>
                <a:schemeClr val="accent1">
                  <a:lumMod val="50000"/>
                </a:schemeClr>
              </a:solidFill>
              <a:cs typeface="mohammad bold art 1" pitchFamily="2" charset="-78"/>
            </a:endParaRPr>
          </a:p>
          <a:p>
            <a:pPr marL="457200" indent="-457200" algn="just" rtl="1">
              <a:buFont typeface="+mj-lt"/>
              <a:buAutoNum type="arabicPeriod"/>
            </a:pPr>
            <a:r>
              <a:rPr lang="ar-KW" sz="22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الضغط على حفظ</a:t>
            </a:r>
            <a:endParaRPr lang="en-US" sz="2200" dirty="0">
              <a:solidFill>
                <a:schemeClr val="accent1">
                  <a:lumMod val="50000"/>
                </a:schemeClr>
              </a:solidFill>
              <a:cs typeface="mohammad bold art 1" pitchFamily="2" charset="-78"/>
            </a:endParaRPr>
          </a:p>
          <a:p>
            <a:pPr lvl="0" algn="just" rtl="1"/>
            <a:endParaRPr lang="en-US" sz="2200" dirty="0">
              <a:solidFill>
                <a:schemeClr val="accent1">
                  <a:lumMod val="50000"/>
                </a:schemeClr>
              </a:solidFill>
              <a:cs typeface="mohammad bold art 1" pitchFamily="2" charset="-78"/>
            </a:endParaRPr>
          </a:p>
          <a:p>
            <a:pPr lvl="0" algn="just" rtl="1"/>
            <a:endParaRPr lang="ar-KW" sz="2200" dirty="0">
              <a:solidFill>
                <a:schemeClr val="accent1">
                  <a:lumMod val="50000"/>
                </a:schemeClr>
              </a:solidFill>
              <a:cs typeface="mohammad bold art 1" pitchFamily="2" charset="-78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760" t="3800" r="30495" b="68900"/>
          <a:stretch/>
        </p:blipFill>
        <p:spPr>
          <a:xfrm>
            <a:off x="941369" y="4710864"/>
            <a:ext cx="1125765" cy="1045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085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8" name="Picture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8939" y="1030445"/>
            <a:ext cx="2164080" cy="204493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" name="Picture 9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419" y="1305686"/>
            <a:ext cx="5372100" cy="12477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75700" y="3075376"/>
            <a:ext cx="5275819" cy="293681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11463251" y="964276"/>
            <a:ext cx="3574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22524" y="1030445"/>
            <a:ext cx="374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81751" y="3075376"/>
            <a:ext cx="339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799164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2019" y="2121603"/>
            <a:ext cx="6455482" cy="492373"/>
          </a:xfrm>
        </p:spPr>
        <p:txBody>
          <a:bodyPr>
            <a:noAutofit/>
          </a:bodyPr>
          <a:lstStyle/>
          <a:p>
            <a:pPr lvl="0" algn="r" rtl="1" fontAlgn="base">
              <a:spcAft>
                <a:spcPts val="600"/>
              </a:spcAft>
            </a:pPr>
            <a:r>
              <a:rPr lang="ar-KW" sz="4000" b="1" dirty="0">
                <a:solidFill>
                  <a:srgbClr val="AD8100"/>
                </a:solidFill>
                <a:latin typeface="Calibri" pitchFamily="34" charset="0"/>
                <a:cs typeface="mohammad bold art 1" pitchFamily="2" charset="-78"/>
              </a:rPr>
              <a:t>ثانياً: 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524000" y="3083690"/>
            <a:ext cx="9386656" cy="1362400"/>
          </a:xfrm>
        </p:spPr>
        <p:txBody>
          <a:bodyPr>
            <a:normAutofit/>
          </a:bodyPr>
          <a:lstStyle/>
          <a:p>
            <a:pPr lvl="0" rtl="1" fontAlgn="base">
              <a:spcBef>
                <a:spcPct val="0"/>
              </a:spcBef>
              <a:spcAft>
                <a:spcPts val="600"/>
              </a:spcAft>
            </a:pPr>
            <a:r>
              <a:rPr lang="ar-KW" sz="4000" b="1" dirty="0">
                <a:solidFill>
                  <a:srgbClr val="44546A"/>
                </a:solidFill>
                <a:cs typeface="mohammad bold art 1" pitchFamily="2" charset="-78"/>
              </a:rPr>
              <a:t>نبذة عن النظام الآلي للتقرير الأسبوعي لصانع السوق و أهدافه</a:t>
            </a:r>
            <a:endParaRPr lang="ar-KW" sz="4000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3040225" y="4311110"/>
            <a:ext cx="6100883" cy="29277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6147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0BE52C8-41AC-4501-BCDC-B01774204580}"/>
              </a:ext>
            </a:extLst>
          </p:cNvPr>
          <p:cNvSpPr txBox="1">
            <a:spLocks/>
          </p:cNvSpPr>
          <p:nvPr/>
        </p:nvSpPr>
        <p:spPr>
          <a:xfrm>
            <a:off x="1724695" y="1111079"/>
            <a:ext cx="8807530" cy="46451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 rtl="1">
              <a:buFont typeface="Wingdings" panose="05000000000000000000" pitchFamily="2" charset="2"/>
              <a:buChar char="v"/>
            </a:pPr>
            <a:r>
              <a:rPr lang="ar-KW" sz="22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من منطلق تطوير آلية العمل الرقابي بين هيئة أسواق المال والأشخاص المرخص لهم فقد تم استحداث نظام آلي لتزويد الهيئة </a:t>
            </a:r>
            <a:r>
              <a:rPr lang="ar-KW" sz="2200" b="1" dirty="0">
                <a:solidFill>
                  <a:srgbClr val="C08E00"/>
                </a:solidFill>
                <a:latin typeface="Sakkal Majalla" panose="02000000000000000000" pitchFamily="2" charset="-78"/>
                <a:cs typeface="mohammad bold art 1" pitchFamily="2" charset="-78"/>
              </a:rPr>
              <a:t>بالتقارير الأسبوعية لصانع السوق </a:t>
            </a:r>
            <a:r>
              <a:rPr lang="ar-KW" sz="22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بشكل إلكتروني.</a:t>
            </a:r>
          </a:p>
          <a:p>
            <a:pPr algn="just" rtl="1"/>
            <a:endParaRPr lang="ar-KW" sz="2200" dirty="0">
              <a:solidFill>
                <a:schemeClr val="accent1">
                  <a:lumMod val="50000"/>
                </a:schemeClr>
              </a:solidFill>
              <a:cs typeface="mohammad bold art 1" pitchFamily="2" charset="-78"/>
            </a:endParaRPr>
          </a:p>
          <a:p>
            <a:pPr marL="342900" indent="-342900" algn="just" rtl="1">
              <a:buFont typeface="Wingdings" panose="05000000000000000000" pitchFamily="2" charset="2"/>
              <a:buChar char="v"/>
            </a:pPr>
            <a:r>
              <a:rPr lang="ar-KW" sz="22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تسعى الهيئة من خلال استحداث النظام إلى تحقيق الأهداف التالية:</a:t>
            </a:r>
          </a:p>
          <a:p>
            <a:pPr marL="1033200" lvl="1" indent="-540000" algn="just" rtl="1">
              <a:buFont typeface="+mj-lt"/>
              <a:buAutoNum type="arabicPeriod"/>
            </a:pPr>
            <a:r>
              <a:rPr lang="ar-KW" sz="22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تبسيط إجراءات التعامل مع الهيئة</a:t>
            </a:r>
          </a:p>
          <a:p>
            <a:pPr marL="1033200" lvl="1" indent="-540000" algn="just" rtl="1">
              <a:buFont typeface="+mj-lt"/>
              <a:buAutoNum type="arabicPeriod"/>
            </a:pPr>
            <a:r>
              <a:rPr lang="ar-KW" sz="22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تسهيل تعاملات الجهات المشمولة برقابة الهيئة</a:t>
            </a:r>
            <a:endParaRPr lang="en-US" sz="2200" dirty="0">
              <a:solidFill>
                <a:schemeClr val="accent1">
                  <a:lumMod val="50000"/>
                </a:schemeClr>
              </a:solidFill>
              <a:cs typeface="mohammad bold art 1" pitchFamily="2" charset="-78"/>
            </a:endParaRPr>
          </a:p>
          <a:p>
            <a:pPr marL="1033200" lvl="1" indent="-540000" algn="just" rtl="1">
              <a:buFont typeface="+mj-lt"/>
              <a:buAutoNum type="arabicPeriod"/>
            </a:pPr>
            <a:r>
              <a:rPr lang="ar-KW" sz="22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توحيد شكل التقارير المقدمة واستيفاء كافة المتطلبات الرقابية</a:t>
            </a:r>
          </a:p>
          <a:p>
            <a:pPr marL="1033200" lvl="1" indent="-540000" algn="just" rtl="1">
              <a:buFont typeface="+mj-lt"/>
              <a:buAutoNum type="arabicPeriod"/>
            </a:pPr>
            <a:r>
              <a:rPr lang="ar-KW" sz="22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تعزيز ورفع كفاءة العمل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760" t="3800" r="30495" b="68900"/>
          <a:stretch/>
        </p:blipFill>
        <p:spPr>
          <a:xfrm>
            <a:off x="941369" y="4710864"/>
            <a:ext cx="1125765" cy="1045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988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2019" y="2121603"/>
            <a:ext cx="6455482" cy="492373"/>
          </a:xfrm>
        </p:spPr>
        <p:txBody>
          <a:bodyPr>
            <a:noAutofit/>
          </a:bodyPr>
          <a:lstStyle/>
          <a:p>
            <a:pPr lvl="0" algn="r" rtl="1" fontAlgn="base">
              <a:spcAft>
                <a:spcPts val="600"/>
              </a:spcAft>
            </a:pPr>
            <a:r>
              <a:rPr lang="ar-KW" sz="4000" b="1" dirty="0">
                <a:solidFill>
                  <a:srgbClr val="AD8100"/>
                </a:solidFill>
                <a:latin typeface="Calibri" pitchFamily="34" charset="0"/>
                <a:cs typeface="mohammad bold art 1" pitchFamily="2" charset="-78"/>
              </a:rPr>
              <a:t>ثالثاً: 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524000" y="3083690"/>
            <a:ext cx="9144000" cy="944331"/>
          </a:xfrm>
        </p:spPr>
        <p:txBody>
          <a:bodyPr>
            <a:normAutofit/>
          </a:bodyPr>
          <a:lstStyle/>
          <a:p>
            <a:pPr lvl="0" rtl="1" fontAlgn="base">
              <a:spcBef>
                <a:spcPct val="0"/>
              </a:spcBef>
              <a:spcAft>
                <a:spcPts val="600"/>
              </a:spcAft>
            </a:pPr>
            <a:r>
              <a:rPr lang="ar-KW" sz="4000" b="1" dirty="0">
                <a:solidFill>
                  <a:srgbClr val="44546A"/>
                </a:solidFill>
                <a:cs typeface="mohammad bold art 1" pitchFamily="2" charset="-78"/>
              </a:rPr>
              <a:t>مكونات التقرير الأسبوعي لصانع السوق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3128196" y="3893860"/>
            <a:ext cx="6100883" cy="29277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0962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>
          <a:xfrm>
            <a:off x="-10666" y="782148"/>
            <a:ext cx="12202666" cy="1623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0BE52C8-41AC-4501-BCDC-B01774204580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-10667" y="899982"/>
            <a:ext cx="12026203" cy="5289024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 rtl="1">
              <a:lnSpc>
                <a:spcPct val="120000"/>
              </a:lnSpc>
            </a:pPr>
            <a:r>
              <a:rPr lang="ar-KW" sz="2900" b="1" u="sng" dirty="0">
                <a:solidFill>
                  <a:srgbClr val="C08E00"/>
                </a:solidFill>
                <a:latin typeface="Sakkal Majalla" panose="02000000000000000000" pitchFamily="2" charset="-78"/>
                <a:cs typeface="mohammad bold art 1" pitchFamily="2" charset="-78"/>
              </a:rPr>
              <a:t>التقرير الأول – تقرير التداول</a:t>
            </a:r>
          </a:p>
          <a:p>
            <a:pPr lvl="1" algn="just" rtl="1">
              <a:lnSpc>
                <a:spcPct val="120000"/>
              </a:lnSpc>
            </a:pPr>
            <a:endParaRPr lang="ar-KW" sz="1500" b="1" u="sng" dirty="0">
              <a:solidFill>
                <a:srgbClr val="C08E00"/>
              </a:solidFill>
              <a:latin typeface="Sakkal Majalla" panose="02000000000000000000" pitchFamily="2" charset="-78"/>
              <a:cs typeface="mohammad bold art 1" pitchFamily="2" charset="-78"/>
            </a:endParaRPr>
          </a:p>
          <a:p>
            <a:pPr marL="342900" indent="-342900" algn="just" rtl="1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ar-KW" sz="29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تم وضع هذا التقرير لاستيفاء متطلبات المادة 1-41-23 من الكتاب الخامس والتي تنص على التالي:</a:t>
            </a:r>
          </a:p>
          <a:p>
            <a:pPr lvl="1" algn="just" rtl="1">
              <a:lnSpc>
                <a:spcPct val="120000"/>
              </a:lnSpc>
            </a:pPr>
            <a:r>
              <a:rPr lang="ar-KW" sz="2900" b="1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"يلتزم صانع السوق بتزويد الهيئة بتقرير أسبوعي عن الأمور التالية:</a:t>
            </a:r>
          </a:p>
          <a:p>
            <a:pPr marL="914400" lvl="1" indent="-457200" algn="just" rtl="1">
              <a:lnSpc>
                <a:spcPct val="120000"/>
              </a:lnSpc>
              <a:buAutoNum type="arabicPeriod"/>
            </a:pPr>
            <a:r>
              <a:rPr lang="ar-KW" sz="2900" b="1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ملخص لعمليات البيع والشراء التي قام بها في كل جلسة تداول.</a:t>
            </a:r>
          </a:p>
          <a:p>
            <a:pPr marL="914400" lvl="1" indent="-457200" algn="just" rtl="1">
              <a:lnSpc>
                <a:spcPct val="120000"/>
              </a:lnSpc>
              <a:buAutoNum type="arabicPeriod"/>
            </a:pPr>
            <a:r>
              <a:rPr lang="ar-KW" sz="2900" b="1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متوسط الفرق بين سعر الشراء والبيع اليومي.</a:t>
            </a:r>
          </a:p>
          <a:p>
            <a:pPr marL="914400" lvl="1" indent="-457200" algn="just" rtl="1">
              <a:lnSpc>
                <a:spcPct val="120000"/>
              </a:lnSpc>
              <a:buAutoNum type="arabicPeriod"/>
            </a:pPr>
            <a:r>
              <a:rPr lang="ar-KW" sz="2900" b="1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متوسط حجم أوامر البيع والشراء المدخلة في كل جلسة تداول.</a:t>
            </a:r>
          </a:p>
          <a:p>
            <a:pPr marL="914400" lvl="1" indent="-457200" algn="just" rtl="1">
              <a:lnSpc>
                <a:spcPct val="120000"/>
              </a:lnSpc>
              <a:buAutoNum type="arabicPeriod"/>
            </a:pPr>
            <a:r>
              <a:rPr lang="ar-KW" sz="2900" b="1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نسبة الأوامر التي تم تنفيذها خلال اليوم من إجمالي قيمة الأوامر."</a:t>
            </a:r>
          </a:p>
          <a:p>
            <a:pPr marL="342900" indent="-342900" algn="just" rtl="1">
              <a:lnSpc>
                <a:spcPct val="120000"/>
              </a:lnSpc>
              <a:buFont typeface="Wingdings" panose="05000000000000000000" pitchFamily="2" charset="2"/>
              <a:buChar char="v"/>
            </a:pPr>
            <a:endParaRPr lang="en-US" sz="900" dirty="0">
              <a:solidFill>
                <a:schemeClr val="accent1">
                  <a:lumMod val="50000"/>
                </a:schemeClr>
              </a:solidFill>
              <a:cs typeface="mohammad bold art 1" pitchFamily="2" charset="-78"/>
            </a:endParaRPr>
          </a:p>
          <a:p>
            <a:pPr marL="342900" indent="-342900" algn="just" rtl="1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ar-KW" sz="2900" u="sng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يركز هذا التقرير على جانبين من جوانب التداول وهما</a:t>
            </a:r>
          </a:p>
          <a:p>
            <a:pPr marL="457200" indent="-457200" algn="just" rtl="1">
              <a:lnSpc>
                <a:spcPct val="120000"/>
              </a:lnSpc>
              <a:buFont typeface="+mj-lt"/>
              <a:buAutoNum type="arabicParenR"/>
            </a:pPr>
            <a:r>
              <a:rPr lang="ar-KW" sz="29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ملخص حول أوامر البيع والشراء المدخلة (قيمة/كمية) </a:t>
            </a:r>
          </a:p>
          <a:p>
            <a:pPr marL="457200" indent="-457200" algn="just" rtl="1">
              <a:lnSpc>
                <a:spcPct val="120000"/>
              </a:lnSpc>
              <a:buFont typeface="+mj-lt"/>
              <a:buAutoNum type="arabicParenR"/>
            </a:pPr>
            <a:r>
              <a:rPr lang="ar-KW" sz="2900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ملخص حول أوامر البيع والشراء المنفذة (قيمة/كمية) </a:t>
            </a:r>
          </a:p>
          <a:p>
            <a:pPr marL="342900" lvl="1" indent="-342900" algn="just" rtl="1">
              <a:lnSpc>
                <a:spcPct val="120000"/>
              </a:lnSpc>
              <a:buFont typeface="Wingdings" panose="05000000000000000000" pitchFamily="2" charset="2"/>
              <a:buChar char="v"/>
            </a:pPr>
            <a:endParaRPr lang="ar-KW" sz="900" u="sng" dirty="0">
              <a:solidFill>
                <a:schemeClr val="accent1">
                  <a:lumMod val="50000"/>
                </a:schemeClr>
              </a:solidFill>
              <a:cs typeface="mohammad bold art 1" pitchFamily="2" charset="-78"/>
            </a:endParaRPr>
          </a:p>
          <a:p>
            <a:pPr marL="342900" lvl="1" indent="-342900" algn="just" rtl="1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ar-KW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يجب على الشركة مراعاة تعبئة كافة البنود بالصيغة المحددة عند إدخال البيانات</a:t>
            </a:r>
          </a:p>
          <a:p>
            <a:pPr marL="342900" lvl="1" indent="-342900" algn="just" rtl="1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ar-KW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كما يتيح النظام خاصية إدخال البيانات مباشرة في الجدول في صفحة التقرير أو تنزيل وتعبئة نموذج (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MS Excel</a:t>
            </a:r>
            <a:r>
              <a:rPr lang="ar-KW" dirty="0">
                <a:solidFill>
                  <a:schemeClr val="accent1">
                    <a:lumMod val="50000"/>
                  </a:schemeClr>
                </a:solidFill>
                <a:cs typeface="mohammad bold art 1" pitchFamily="2" charset="-78"/>
              </a:rPr>
              <a:t>) ومن ثم رفعه في النظام.</a:t>
            </a:r>
          </a:p>
        </p:txBody>
      </p:sp>
    </p:spTree>
    <p:extLst>
      <p:ext uri="{BB962C8B-B14F-4D97-AF65-F5344CB8AC3E}">
        <p14:creationId xmlns:p14="http://schemas.microsoft.com/office/powerpoint/2010/main" val="1606660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3438</TotalTime>
  <Words>629</Words>
  <Application>Microsoft Office PowerPoint</Application>
  <PresentationFormat>Widescreen</PresentationFormat>
  <Paragraphs>85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Calibri Light</vt:lpstr>
      <vt:lpstr>mohammad bold art 1</vt:lpstr>
      <vt:lpstr>Sakkal Majalla</vt:lpstr>
      <vt:lpstr>Times New Roman</vt:lpstr>
      <vt:lpstr>Wingdings</vt:lpstr>
      <vt:lpstr>Office Theme</vt:lpstr>
      <vt:lpstr>ورشة عمل</vt:lpstr>
      <vt:lpstr>الأجندة</vt:lpstr>
      <vt:lpstr>أولاً: </vt:lpstr>
      <vt:lpstr>PowerPoint Presentation</vt:lpstr>
      <vt:lpstr>PowerPoint Presentation</vt:lpstr>
      <vt:lpstr>ثانياً: </vt:lpstr>
      <vt:lpstr>PowerPoint Presentation</vt:lpstr>
      <vt:lpstr>ثالثاً: </vt:lpstr>
      <vt:lpstr>PowerPoint Presentation</vt:lpstr>
      <vt:lpstr>PowerPoint Presentation</vt:lpstr>
      <vt:lpstr>PowerPoint Presentation</vt:lpstr>
      <vt:lpstr>PowerPoint Presentation</vt:lpstr>
      <vt:lpstr>رابعاً :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ورشة عمل</dc:title>
  <dc:creator>Ohoud Alajmi</dc:creator>
  <cp:lastModifiedBy>Abdulmohsen AlAbdulrazzaq</cp:lastModifiedBy>
  <cp:revision>183</cp:revision>
  <cp:lastPrinted>2019-01-08T08:48:48Z</cp:lastPrinted>
  <dcterms:created xsi:type="dcterms:W3CDTF">2019-01-07T08:24:41Z</dcterms:created>
  <dcterms:modified xsi:type="dcterms:W3CDTF">2022-05-22T07:40:12Z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48029534-5340-4bf7-9b92-889f947ed9ee</vt:lpwstr>
  </property>
</Properties>
</file>